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21" r:id="rId3"/>
    <p:sldId id="395" r:id="rId4"/>
    <p:sldId id="461" r:id="rId5"/>
    <p:sldId id="457" r:id="rId6"/>
    <p:sldId id="462" r:id="rId7"/>
    <p:sldId id="463" r:id="rId8"/>
    <p:sldId id="465" r:id="rId9"/>
    <p:sldId id="464" r:id="rId10"/>
    <p:sldId id="458" r:id="rId11"/>
    <p:sldId id="466" r:id="rId12"/>
    <p:sldId id="468" r:id="rId13"/>
    <p:sldId id="469" r:id="rId14"/>
    <p:sldId id="470" r:id="rId15"/>
    <p:sldId id="475" r:id="rId16"/>
    <p:sldId id="471" r:id="rId17"/>
    <p:sldId id="472" r:id="rId18"/>
    <p:sldId id="473" r:id="rId19"/>
    <p:sldId id="474" r:id="rId20"/>
    <p:sldId id="467" r:id="rId21"/>
    <p:sldId id="45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7192" autoAdjust="0"/>
  </p:normalViewPr>
  <p:slideViewPr>
    <p:cSldViewPr snapToGrid="0">
      <p:cViewPr varScale="1">
        <p:scale>
          <a:sx n="76" d="100"/>
          <a:sy n="76" d="100"/>
        </p:scale>
        <p:origin x="1334" y="62"/>
      </p:cViewPr>
      <p:guideLst>
        <p:guide orient="horz" pos="2259"/>
        <p:guide pos="288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6A13B-C9A8-442B-8152-CFB9A6CF21B5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21707-9691-4D2E-8A10-625B167947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707-9691-4D2E-8A10-625B167947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87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5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4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1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8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63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6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11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686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75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1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8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B0541-0CDC-42D7-87D4-DD3CD55ABA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3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8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81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2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2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B21707-9691-4D2E-8A10-625B167947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50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910B-5643-4735-8464-E3063CFFF31B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78C-075F-4124-9EDD-7EE75A9AE386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2E1F-D0CF-4683-919C-2E436A312ED0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AE23-A95E-4A77-BD7D-41DA1DE267AA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B4F-4B50-4DEF-96BA-E35267C50791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8CE3-8249-4A0C-B1E8-7CA240F2E49E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4FA2-7D1A-4E99-A666-9D3F97906D59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EA88-C3F3-4F42-97CC-4D892573EBB2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8709-86C1-4D9A-8B5C-5218D49374C4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78A-E15A-466A-A6EC-5ACABF1BBC8F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6DA3-CA50-4832-B5DA-B229B8FA34F8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CA5F-491B-4A44-947B-BB950700511A}" type="datetime1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A686-00B6-48C7-8718-290C1BEA0E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654674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143625" y="4988970"/>
            <a:ext cx="2727917" cy="213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3773" y="6210551"/>
            <a:ext cx="424342" cy="424342"/>
          </a:xfrm>
          <a:prstGeom prst="rect">
            <a:avLst/>
          </a:prstGeom>
          <a:solidFill>
            <a:srgbClr val="5C307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63773" y="6627119"/>
            <a:ext cx="44082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3770844"/>
            <a:ext cx="9144000" cy="56736"/>
            <a:chOff x="30834" y="1305568"/>
            <a:chExt cx="8816454" cy="66133"/>
          </a:xfrm>
        </p:grpSpPr>
        <p:sp>
          <p:nvSpPr>
            <p:cNvPr id="9" name="矩形 8"/>
            <p:cNvSpPr/>
            <p:nvPr/>
          </p:nvSpPr>
          <p:spPr>
            <a:xfrm>
              <a:off x="30834" y="1305568"/>
              <a:ext cx="5800300" cy="659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886861" y="1305712"/>
              <a:ext cx="2960427" cy="65989"/>
            </a:xfrm>
            <a:prstGeom prst="rect">
              <a:avLst/>
            </a:prstGeom>
            <a:solidFill>
              <a:srgbClr val="5C3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7850" cy="13278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42226" y="5124795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组员：</a:t>
            </a: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杨毅远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谭世琦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A686-00B6-48C7-8718-290C1BEA0EAA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>
          <a:xfrm>
            <a:off x="628650" y="6210552"/>
            <a:ext cx="2036730" cy="416568"/>
          </a:xfrm>
        </p:spPr>
        <p:txBody>
          <a:bodyPr/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2019/12/27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359" y="3912203"/>
            <a:ext cx="873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Inter-prediction for </a:t>
            </a:r>
            <a:r>
              <a:rPr lang="en-US" altLang="zh-CN" sz="3600" dirty="0" err="1"/>
              <a:t>Multiview</a:t>
            </a:r>
            <a:r>
              <a:rPr lang="en-US" altLang="zh-CN" sz="3600" dirty="0"/>
              <a:t> video coding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 fusion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40" y="2354450"/>
            <a:ext cx="2666427" cy="18644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40" y="4347833"/>
            <a:ext cx="2666427" cy="1864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5" y="2354450"/>
            <a:ext cx="1932294" cy="18644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5" y="4347833"/>
            <a:ext cx="1932293" cy="18644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0745" y="1940774"/>
            <a:ext cx="1080658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static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897240" y="1939281"/>
            <a:ext cx="1080658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dynamic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 rot="16200000">
            <a:off x="-456383" y="311479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previous frame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 rot="16200000">
            <a:off x="-247585" y="5018531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</a:rPr>
              <a:t>next</a:t>
            </a:r>
            <a:r>
              <a:rPr lang="en-US" altLang="zh-CN" dirty="0">
                <a:latin typeface="Arial" panose="020B0604020202020204" pitchFamily="34" charset="0"/>
              </a:rPr>
              <a:t> frame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738255" y="3286697"/>
            <a:ext cx="477981" cy="422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17919" y="5134356"/>
            <a:ext cx="477981" cy="422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909609" y="5175025"/>
            <a:ext cx="2922892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need </a:t>
            </a:r>
            <a:r>
              <a:rPr lang="en-US" altLang="zh-CN" dirty="0"/>
              <a:t>d</a:t>
            </a:r>
            <a:r>
              <a:rPr lang="en-US" altLang="zh-CN" dirty="0" smtClean="0"/>
              <a:t>ifferent model for different block.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6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 fusion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65105" r="8525" b="16880"/>
          <a:stretch/>
        </p:blipFill>
        <p:spPr bwMode="auto">
          <a:xfrm>
            <a:off x="601266" y="2107970"/>
            <a:ext cx="8024438" cy="185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601266" y="2097419"/>
            <a:ext cx="7938657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each </a:t>
            </a:r>
            <a:r>
              <a:rPr lang="en-US" altLang="zh-CN" dirty="0" err="1" smtClean="0"/>
              <a:t>block_ij</a:t>
            </a:r>
            <a:r>
              <a:rPr lang="en-US" altLang="zh-CN" dirty="0"/>
              <a:t>, calculate: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1266" y="4081686"/>
            <a:ext cx="7938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/>
              <a:t>PSNR_mean_ij</a:t>
            </a:r>
            <a:r>
              <a:rPr lang="en-US" altLang="zh-CN" sz="1600" dirty="0" smtClean="0"/>
              <a:t>:  Represents </a:t>
            </a:r>
            <a:r>
              <a:rPr lang="en-US" altLang="zh-CN" sz="1600" dirty="0"/>
              <a:t>the difference between </a:t>
            </a:r>
            <a:r>
              <a:rPr lang="en-US" altLang="zh-CN" sz="1600" dirty="0" smtClean="0"/>
              <a:t>the previous frame and the </a:t>
            </a:r>
            <a:r>
              <a:rPr lang="en-US" altLang="zh-CN" sz="1600" dirty="0"/>
              <a:t>next </a:t>
            </a:r>
            <a:r>
              <a:rPr lang="en-US" altLang="zh-CN" sz="1600" dirty="0" smtClean="0"/>
              <a:t>frame.</a:t>
            </a:r>
            <a:endParaRPr lang="en-US" altLang="zh-CN" sz="1600" dirty="0"/>
          </a:p>
        </p:txBody>
      </p:sp>
      <p:sp>
        <p:nvSpPr>
          <p:cNvPr id="24" name="左大括号 23"/>
          <p:cNvSpPr/>
          <p:nvPr/>
        </p:nvSpPr>
        <p:spPr>
          <a:xfrm>
            <a:off x="1101769" y="5097958"/>
            <a:ext cx="211016" cy="964191"/>
          </a:xfrm>
          <a:prstGeom prst="leftBrac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37628" y="5153330"/>
            <a:ext cx="5603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</a:t>
            </a:r>
            <a:endParaRPr lang="en-US" altLang="zh-CN" sz="1600" dirty="0"/>
          </a:p>
        </p:txBody>
      </p:sp>
      <p:sp>
        <p:nvSpPr>
          <p:cNvPr id="26" name="矩形 25"/>
          <p:cNvSpPr/>
          <p:nvPr/>
        </p:nvSpPr>
        <p:spPr>
          <a:xfrm>
            <a:off x="601266" y="4505537"/>
            <a:ext cx="257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600" dirty="0" err="1" smtClean="0"/>
              <a:t>PSNR_mean_threshold</a:t>
            </a:r>
            <a:r>
              <a:rPr lang="en-US" altLang="zh-CN" sz="1600" dirty="0" smtClean="0"/>
              <a:t>=25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1370869" y="5619268"/>
            <a:ext cx="6678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/>
              <a:t>PSNR_mean_ij</a:t>
            </a:r>
            <a:r>
              <a:rPr lang="en-US" altLang="zh-CN" sz="1600" dirty="0" smtClean="0"/>
              <a:t> &lt; </a:t>
            </a:r>
            <a:r>
              <a:rPr lang="en-US" altLang="zh-CN" sz="1600" dirty="0" err="1" smtClean="0"/>
              <a:t>PSNR_mean_threshold</a:t>
            </a:r>
            <a:r>
              <a:rPr lang="en-US" altLang="zh-CN" sz="1600" dirty="0" smtClean="0"/>
              <a:t>: Model 2, </a:t>
            </a:r>
            <a:r>
              <a:rPr lang="en-US" altLang="zh-CN" sz="1600" dirty="0"/>
              <a:t>size(W</a:t>
            </a:r>
            <a:r>
              <a:rPr lang="en-US" altLang="zh-CN" sz="1600" dirty="0" smtClean="0"/>
              <a:t>)=1*1*4</a:t>
            </a:r>
            <a:endParaRPr lang="en-US" altLang="zh-CN" sz="1600" dirty="0"/>
          </a:p>
        </p:txBody>
      </p:sp>
      <p:sp>
        <p:nvSpPr>
          <p:cNvPr id="29" name="矩形 28"/>
          <p:cNvSpPr/>
          <p:nvPr/>
        </p:nvSpPr>
        <p:spPr>
          <a:xfrm>
            <a:off x="1370869" y="5086953"/>
            <a:ext cx="7428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/>
              <a:t>PSNR_mean_ij</a:t>
            </a:r>
            <a:r>
              <a:rPr lang="en-US" altLang="zh-CN" sz="1600" dirty="0" smtClean="0"/>
              <a:t> &gt; </a:t>
            </a:r>
            <a:r>
              <a:rPr lang="en-US" altLang="zh-CN" sz="1600" dirty="0" err="1" smtClean="0"/>
              <a:t>PSNR_mean_threshold</a:t>
            </a:r>
            <a:r>
              <a:rPr lang="en-US" altLang="zh-CN" sz="1600" dirty="0" smtClean="0"/>
              <a:t>: Model 1, size(W</a:t>
            </a:r>
            <a:r>
              <a:rPr lang="en-US" altLang="zh-CN" sz="1600" dirty="0"/>
              <a:t>)=</a:t>
            </a:r>
            <a:r>
              <a:rPr lang="en-US" altLang="zh-CN" sz="1600" dirty="0" err="1"/>
              <a:t>blk_size</a:t>
            </a:r>
            <a:r>
              <a:rPr lang="en-US" altLang="zh-CN" sz="1600" dirty="0"/>
              <a:t>*</a:t>
            </a:r>
            <a:r>
              <a:rPr lang="en-US" altLang="zh-CN" sz="1600" dirty="0" err="1"/>
              <a:t>blk_size</a:t>
            </a:r>
            <a:r>
              <a:rPr lang="en-US" altLang="zh-CN" sz="1600" dirty="0"/>
              <a:t>*4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8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3447729-48F2-4D72-86E1-44F7000BC983}"/>
                  </a:ext>
                </a:extLst>
              </p:cNvPr>
              <p:cNvSpPr txBox="1"/>
              <p:nvPr/>
            </p:nvSpPr>
            <p:spPr>
              <a:xfrm>
                <a:off x="631396" y="5171609"/>
                <a:ext cx="394271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Best block size: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32∗32 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3447729-48F2-4D72-86E1-44F7000BC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6" y="5171609"/>
                <a:ext cx="3942715" cy="368300"/>
              </a:xfrm>
              <a:prstGeom prst="rect">
                <a:avLst/>
              </a:prstGeom>
              <a:blipFill>
                <a:blip r:embed="rId5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396018C-1F74-406F-9C9D-E5B0FE3168FE}"/>
              </a:ext>
            </a:extLst>
          </p:cNvPr>
          <p:cNvSpPr txBox="1"/>
          <p:nvPr/>
        </p:nvSpPr>
        <p:spPr>
          <a:xfrm>
            <a:off x="628650" y="2191567"/>
            <a:ext cx="132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微软雅黑" panose="020B0503020204020204" pitchFamily="34" charset="-122"/>
                <a:cs typeface="微软雅黑" panose="020B0503020204020204" pitchFamily="34" charset="-122"/>
              </a:rPr>
              <a:t>For Trees</a:t>
            </a:r>
            <a:endParaRPr lang="zh-CN" altLang="en-US" sz="2000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4210"/>
                  </p:ext>
                </p:extLst>
              </p:nvPr>
            </p:nvGraphicFramePr>
            <p:xfrm>
              <a:off x="578932" y="2886692"/>
              <a:ext cx="7843669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{68D230F3-CF80-4859-8CE7-A43EE81993B5}</a:tableStyleId>
                  </a:tblPr>
                  <a:tblGrid>
                    <a:gridCol w="3178690">
                      <a:extLst>
                        <a:ext uri="{9D8B030D-6E8A-4147-A177-3AD203B41FA5}">
                          <a16:colId xmlns:a16="http://schemas.microsoft.com/office/drawing/2014/main" val="1560916455"/>
                        </a:ext>
                      </a:extLst>
                    </a:gridCol>
                    <a:gridCol w="1105261">
                      <a:extLst>
                        <a:ext uri="{9D8B030D-6E8A-4147-A177-3AD203B41FA5}">
                          <a16:colId xmlns:a16="http://schemas.microsoft.com/office/drawing/2014/main" val="1910189535"/>
                        </a:ext>
                      </a:extLst>
                    </a:gridCol>
                    <a:gridCol w="1206428">
                      <a:extLst>
                        <a:ext uri="{9D8B030D-6E8A-4147-A177-3AD203B41FA5}">
                          <a16:colId xmlns:a16="http://schemas.microsoft.com/office/drawing/2014/main" val="2051393953"/>
                        </a:ext>
                      </a:extLst>
                    </a:gridCol>
                    <a:gridCol w="1206428">
                      <a:extLst>
                        <a:ext uri="{9D8B030D-6E8A-4147-A177-3AD203B41FA5}">
                          <a16:colId xmlns:a16="http://schemas.microsoft.com/office/drawing/2014/main" val="425998905"/>
                        </a:ext>
                      </a:extLst>
                    </a:gridCol>
                    <a:gridCol w="1146862">
                      <a:extLst>
                        <a:ext uri="{9D8B030D-6E8A-4147-A177-3AD203B41FA5}">
                          <a16:colId xmlns:a16="http://schemas.microsoft.com/office/drawing/2014/main" val="1906272034"/>
                        </a:ext>
                      </a:extLst>
                    </a:gridCol>
                  </a:tblGrid>
                  <a:tr h="39940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𝐛𝐥𝐤</m:t>
                                </m:r>
                                <m:r>
                                  <a:rPr lang="en-US" sz="1800" b="1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1800" b="1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𝐬𝐢𝐳𝐞</m:t>
                                </m:r>
                              </m:oMath>
                            </m:oMathPara>
                          </a14:m>
                          <a:endParaRPr lang="zh-CN" sz="1800" b="1" i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8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16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32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64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0273350"/>
                      </a:ext>
                    </a:extLst>
                  </a:tr>
                  <a:tr h="756104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 smtClean="0">
                              <a:effectLst/>
                            </a:rPr>
                            <a:t>Model 1: </a:t>
                          </a:r>
                          <a:endParaRPr lang="en-US" sz="1800" kern="100" dirty="0" smtClean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𝑆𝑖𝑧𝑒</m:t>
                                </m:r>
                                <m:d>
                                  <m:d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</m:d>
                                <m:r>
                                  <a:rPr lang="en-US" sz="1600" b="1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𝑏𝑙</m:t>
                                </m:r>
                                <m:sSub>
                                  <m:sSub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𝑠𝑖𝑧𝑒</m:t>
                                    </m:r>
                                  </m:sub>
                                </m:sSub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𝑏𝑙</m:t>
                                </m:r>
                                <m:sSub>
                                  <m:sSub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𝑠𝑖𝑧𝑒</m:t>
                                    </m:r>
                                  </m:sub>
                                </m:sSub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600" b="0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26.7190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27.5465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27.6088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27.5115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033109"/>
                      </a:ext>
                    </a:extLst>
                  </a:tr>
                  <a:tr h="78969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 smtClean="0">
                              <a:effectLst/>
                            </a:rPr>
                            <a:t>Model 2:</a:t>
                          </a:r>
                        </a:p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𝑆𝑖𝑧𝑒</m:t>
                                </m:r>
                                <m:d>
                                  <m:dPr>
                                    <m:ctrlPr>
                                      <a:rPr lang="en-US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1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=1∗1</m:t>
                                </m:r>
                                <m:r>
                                  <a:rPr lang="en-US" sz="1800" b="1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8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28.8400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30.3497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30.4513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30.0822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4369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4210"/>
                  </p:ext>
                </p:extLst>
              </p:nvPr>
            </p:nvGraphicFramePr>
            <p:xfrm>
              <a:off x="578932" y="2886692"/>
              <a:ext cx="7843669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{68D230F3-CF80-4859-8CE7-A43EE81993B5}</a:tableStyleId>
                  </a:tblPr>
                  <a:tblGrid>
                    <a:gridCol w="3178690">
                      <a:extLst>
                        <a:ext uri="{9D8B030D-6E8A-4147-A177-3AD203B41FA5}">
                          <a16:colId xmlns:a16="http://schemas.microsoft.com/office/drawing/2014/main" val="1560916455"/>
                        </a:ext>
                      </a:extLst>
                    </a:gridCol>
                    <a:gridCol w="1105261">
                      <a:extLst>
                        <a:ext uri="{9D8B030D-6E8A-4147-A177-3AD203B41FA5}">
                          <a16:colId xmlns:a16="http://schemas.microsoft.com/office/drawing/2014/main" val="1910189535"/>
                        </a:ext>
                      </a:extLst>
                    </a:gridCol>
                    <a:gridCol w="1206428">
                      <a:extLst>
                        <a:ext uri="{9D8B030D-6E8A-4147-A177-3AD203B41FA5}">
                          <a16:colId xmlns:a16="http://schemas.microsoft.com/office/drawing/2014/main" val="2051393953"/>
                        </a:ext>
                      </a:extLst>
                    </a:gridCol>
                    <a:gridCol w="1206428">
                      <a:extLst>
                        <a:ext uri="{9D8B030D-6E8A-4147-A177-3AD203B41FA5}">
                          <a16:colId xmlns:a16="http://schemas.microsoft.com/office/drawing/2014/main" val="425998905"/>
                        </a:ext>
                      </a:extLst>
                    </a:gridCol>
                    <a:gridCol w="1146862">
                      <a:extLst>
                        <a:ext uri="{9D8B030D-6E8A-4147-A177-3AD203B41FA5}">
                          <a16:colId xmlns:a16="http://schemas.microsoft.com/office/drawing/2014/main" val="1906272034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t="-1471" r="-146935" b="-3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8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16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32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64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0273350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t="-53906" r="-146935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26.7190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27.5465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27.6088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27.5115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03310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t="-145926" r="-146935" b="-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28.8400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30.3497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30.4513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30.0822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4369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40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447729-48F2-4D72-86E1-44F7000BC983}"/>
              </a:ext>
            </a:extLst>
          </p:cNvPr>
          <p:cNvSpPr txBox="1"/>
          <p:nvPr/>
        </p:nvSpPr>
        <p:spPr>
          <a:xfrm>
            <a:off x="503555" y="1868170"/>
            <a:ext cx="394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微软雅黑" panose="020B0503020204020204" pitchFamily="34" charset="-122"/>
                <a:cs typeface="微软雅黑" panose="020B0503020204020204" pitchFamily="34" charset="-122"/>
              </a:rPr>
              <a:t>Different </a:t>
            </a:r>
            <a:r>
              <a:rPr lang="en-US" altLang="zh-CN" sz="2000" dirty="0" smtClean="0">
                <a:ea typeface="微软雅黑" panose="020B0503020204020204" pitchFamily="34" charset="-122"/>
                <a:cs typeface="微软雅黑" panose="020B0503020204020204" pitchFamily="34" charset="-122"/>
              </a:rPr>
              <a:t>model </a:t>
            </a:r>
            <a:endParaRPr lang="zh-CN" altLang="en-US" sz="2000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0394C6A0-2061-4406-80C5-8775345D5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314116"/>
                  </p:ext>
                </p:extLst>
              </p:nvPr>
            </p:nvGraphicFramePr>
            <p:xfrm>
              <a:off x="628650" y="2436174"/>
              <a:ext cx="8088925" cy="35551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09003">
                      <a:extLst>
                        <a:ext uri="{9D8B030D-6E8A-4147-A177-3AD203B41FA5}">
                          <a16:colId xmlns:a16="http://schemas.microsoft.com/office/drawing/2014/main" val="3074800892"/>
                        </a:ext>
                      </a:extLst>
                    </a:gridCol>
                    <a:gridCol w="3039961">
                      <a:extLst>
                        <a:ext uri="{9D8B030D-6E8A-4147-A177-3AD203B41FA5}">
                          <a16:colId xmlns:a16="http://schemas.microsoft.com/office/drawing/2014/main" val="1385244465"/>
                        </a:ext>
                      </a:extLst>
                    </a:gridCol>
                    <a:gridCol w="3039961">
                      <a:extLst>
                        <a:ext uri="{9D8B030D-6E8A-4147-A177-3AD203B41FA5}">
                          <a16:colId xmlns:a16="http://schemas.microsoft.com/office/drawing/2014/main" val="3305838647"/>
                        </a:ext>
                      </a:extLst>
                    </a:gridCol>
                  </a:tblGrid>
                  <a:tr h="629094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Picture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𝒎𝒐𝒅𝒆𝒍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𝒎𝒐𝒅𝒆𝒍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6606895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Boys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44.9631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41.8361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305929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Cam_Still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44.9590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42.0561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82446998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NagoyaDataLeading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52.3666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47.5145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4977261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NagoyaFujita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51.9861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48.1277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955711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NagoyaOrigami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49.8699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44.3422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5479875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Toys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37.5605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34.9580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594877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Trees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27.6088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30.4513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7714015"/>
                      </a:ext>
                    </a:extLst>
                  </a:tr>
                  <a:tr h="342476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Average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44.1877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41.3266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1788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0394C6A0-2061-4406-80C5-8775345D5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314116"/>
                  </p:ext>
                </p:extLst>
              </p:nvPr>
            </p:nvGraphicFramePr>
            <p:xfrm>
              <a:off x="628650" y="2436174"/>
              <a:ext cx="8088925" cy="35551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09003">
                      <a:extLst>
                        <a:ext uri="{9D8B030D-6E8A-4147-A177-3AD203B41FA5}">
                          <a16:colId xmlns:a16="http://schemas.microsoft.com/office/drawing/2014/main" val="3074800892"/>
                        </a:ext>
                      </a:extLst>
                    </a:gridCol>
                    <a:gridCol w="3039961">
                      <a:extLst>
                        <a:ext uri="{9D8B030D-6E8A-4147-A177-3AD203B41FA5}">
                          <a16:colId xmlns:a16="http://schemas.microsoft.com/office/drawing/2014/main" val="1385244465"/>
                        </a:ext>
                      </a:extLst>
                    </a:gridCol>
                    <a:gridCol w="3039961">
                      <a:extLst>
                        <a:ext uri="{9D8B030D-6E8A-4147-A177-3AD203B41FA5}">
                          <a16:colId xmlns:a16="http://schemas.microsoft.com/office/drawing/2014/main" val="3305838647"/>
                        </a:ext>
                      </a:extLst>
                    </a:gridCol>
                  </a:tblGrid>
                  <a:tr h="629094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Picture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6333" t="-971" r="-100401" b="-479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6333" t="-971" r="-401" b="-479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66068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Boys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44.9631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41.8361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3059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Cam_Still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44.9590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42.0561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824469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NagoyaDataLeading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52.3666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47.5145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49772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NagoyaFujita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51.9861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48.1277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9557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NagoyaOrigami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49.8699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44.3422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54798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Toys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37.5605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34.9580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5948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Trees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27.6088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30.4513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771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Average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44.1877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41.3266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1788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D447C3-A82E-4FCF-8408-094C9D8D9FB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7235" y="2446072"/>
            <a:ext cx="2519680" cy="179959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BF388C-28BA-4019-9A42-8336AED661C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324570" y="2464637"/>
            <a:ext cx="2519680" cy="179959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1AD332D-101E-48CB-8446-8D14F8E81A8D}"/>
              </a:ext>
            </a:extLst>
          </p:cNvPr>
          <p:cNvSpPr/>
          <p:nvPr/>
        </p:nvSpPr>
        <p:spPr>
          <a:xfrm>
            <a:off x="1467497" y="215663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Boys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6BC653E-2656-443A-AFD7-A63E21CD0A7A}"/>
              </a:ext>
            </a:extLst>
          </p:cNvPr>
          <p:cNvSpPr/>
          <p:nvPr/>
        </p:nvSpPr>
        <p:spPr>
          <a:xfrm>
            <a:off x="3861061" y="215496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Cam_Still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4911288-1403-458E-A4EF-C073C47F3C2A}"/>
              </a:ext>
            </a:extLst>
          </p:cNvPr>
          <p:cNvPicPr/>
          <p:nvPr/>
        </p:nvPicPr>
        <p:blipFill rotWithShape="1">
          <a:blip r:embed="rId7"/>
          <a:srcRect t="-2000" b="-2000"/>
          <a:stretch/>
        </p:blipFill>
        <p:spPr>
          <a:xfrm>
            <a:off x="6111905" y="2446072"/>
            <a:ext cx="2519680" cy="187198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B167098-F005-4399-97AE-07F1A4CCA021}"/>
              </a:ext>
            </a:extLst>
          </p:cNvPr>
          <p:cNvSpPr/>
          <p:nvPr/>
        </p:nvSpPr>
        <p:spPr>
          <a:xfrm>
            <a:off x="6320816" y="215496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Times New Roman" panose="02020603050405020304" pitchFamily="18" charset="0"/>
              </a:rPr>
              <a:t> </a:t>
            </a:r>
            <a:r>
              <a:rPr lang="en-US" altLang="zh-CN" dirty="0" err="1">
                <a:ea typeface="Times New Roman" panose="02020603050405020304" pitchFamily="18" charset="0"/>
              </a:rPr>
              <a:t>NagoyaDataLeading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6C71219-3A21-47D0-9598-0A8E838EF5F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0" b="-2000"/>
          <a:stretch/>
        </p:blipFill>
        <p:spPr>
          <a:xfrm>
            <a:off x="537235" y="4567746"/>
            <a:ext cx="2519680" cy="187198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E20ECB8-480D-4618-9655-A2A530052731}"/>
              </a:ext>
            </a:extLst>
          </p:cNvPr>
          <p:cNvSpPr/>
          <p:nvPr/>
        </p:nvSpPr>
        <p:spPr>
          <a:xfrm>
            <a:off x="1110203" y="428335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NagoyaFujita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EB3E30D-6807-486D-9F26-7FA8DFD47CED}"/>
              </a:ext>
            </a:extLst>
          </p:cNvPr>
          <p:cNvPicPr/>
          <p:nvPr/>
        </p:nvPicPr>
        <p:blipFill rotWithShape="1">
          <a:blip r:embed="rId9"/>
          <a:srcRect t="-2000" b="-2000"/>
          <a:stretch/>
        </p:blipFill>
        <p:spPr>
          <a:xfrm>
            <a:off x="3324570" y="4567746"/>
            <a:ext cx="2519680" cy="187198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3115EA1-F698-40E3-97DB-BD3331729971}"/>
              </a:ext>
            </a:extLst>
          </p:cNvPr>
          <p:cNvSpPr/>
          <p:nvPr/>
        </p:nvSpPr>
        <p:spPr>
          <a:xfrm>
            <a:off x="4164061" y="4283358"/>
            <a:ext cx="63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Toys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9CE679B-9133-4682-A75B-8EC82EB0ACA2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0" b="-2000"/>
          <a:stretch/>
        </p:blipFill>
        <p:spPr>
          <a:xfrm>
            <a:off x="6111904" y="4520161"/>
            <a:ext cx="2519680" cy="1919559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97A1507-40DE-46B8-A7CD-AE09F90AB2F5}"/>
              </a:ext>
            </a:extLst>
          </p:cNvPr>
          <p:cNvSpPr/>
          <p:nvPr/>
        </p:nvSpPr>
        <p:spPr>
          <a:xfrm>
            <a:off x="7111946" y="4273551"/>
            <a:ext cx="68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Trees</a:t>
            </a:r>
            <a:endParaRPr lang="zh-CN" altLang="en-US" dirty="0"/>
          </a:p>
        </p:txBody>
      </p:sp>
      <p:sp>
        <p:nvSpPr>
          <p:cNvPr id="26" name="TextBox 8"/>
          <p:cNvSpPr txBox="1"/>
          <p:nvPr/>
        </p:nvSpPr>
        <p:spPr>
          <a:xfrm>
            <a:off x="361463" y="1254447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3447729-48F2-4D72-86E1-44F7000BC983}"/>
              </a:ext>
            </a:extLst>
          </p:cNvPr>
          <p:cNvSpPr txBox="1"/>
          <p:nvPr/>
        </p:nvSpPr>
        <p:spPr>
          <a:xfrm>
            <a:off x="781698" y="1684865"/>
            <a:ext cx="739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</a:t>
            </a:r>
            <a:r>
              <a:rPr lang="en-US" altLang="zh-CN" sz="2000" dirty="0" smtClean="0"/>
              <a:t>ifference </a:t>
            </a:r>
            <a:r>
              <a:rPr lang="en-US" altLang="zh-CN" sz="2000" dirty="0"/>
              <a:t>between the previous frame and the next frame</a:t>
            </a:r>
            <a:endParaRPr lang="zh-CN" altLang="en-US" sz="2000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4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447729-48F2-4D72-86E1-44F7000BC983}"/>
              </a:ext>
            </a:extLst>
          </p:cNvPr>
          <p:cNvSpPr txBox="1"/>
          <p:nvPr/>
        </p:nvSpPr>
        <p:spPr>
          <a:xfrm>
            <a:off x="503555" y="1868170"/>
            <a:ext cx="394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微软雅黑" panose="020B0503020204020204" pitchFamily="34" charset="-122"/>
                <a:cs typeface="微软雅黑" panose="020B0503020204020204" pitchFamily="34" charset="-122"/>
              </a:rPr>
              <a:t>Different </a:t>
            </a:r>
            <a:r>
              <a:rPr lang="en-US" altLang="zh-CN" sz="2000" dirty="0" smtClean="0">
                <a:ea typeface="微软雅黑" panose="020B0503020204020204" pitchFamily="34" charset="-122"/>
                <a:cs typeface="微软雅黑" panose="020B0503020204020204" pitchFamily="34" charset="-122"/>
              </a:rPr>
              <a:t>model </a:t>
            </a:r>
            <a:endParaRPr lang="zh-CN" altLang="en-US" sz="2000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0394C6A0-2061-4406-80C5-8775345D5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982155"/>
                  </p:ext>
                </p:extLst>
              </p:nvPr>
            </p:nvGraphicFramePr>
            <p:xfrm>
              <a:off x="375927" y="2645492"/>
              <a:ext cx="8335994" cy="3291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26431">
                      <a:extLst>
                        <a:ext uri="{9D8B030D-6E8A-4147-A177-3AD203B41FA5}">
                          <a16:colId xmlns:a16="http://schemas.microsoft.com/office/drawing/2014/main" val="3074800892"/>
                        </a:ext>
                      </a:extLst>
                    </a:gridCol>
                    <a:gridCol w="2029449">
                      <a:extLst>
                        <a:ext uri="{9D8B030D-6E8A-4147-A177-3AD203B41FA5}">
                          <a16:colId xmlns:a16="http://schemas.microsoft.com/office/drawing/2014/main" val="1385244465"/>
                        </a:ext>
                      </a:extLst>
                    </a:gridCol>
                    <a:gridCol w="2291024">
                      <a:extLst>
                        <a:ext uri="{9D8B030D-6E8A-4147-A177-3AD203B41FA5}">
                          <a16:colId xmlns:a16="http://schemas.microsoft.com/office/drawing/2014/main" val="3305838647"/>
                        </a:ext>
                      </a:extLst>
                    </a:gridCol>
                    <a:gridCol w="1889090">
                      <a:extLst>
                        <a:ext uri="{9D8B030D-6E8A-4147-A177-3AD203B41FA5}">
                          <a16:colId xmlns:a16="http://schemas.microsoft.com/office/drawing/2014/main" val="2305474652"/>
                        </a:ext>
                      </a:extLst>
                    </a:gridCol>
                  </a:tblGrid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Picture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𝒎𝒐𝒅𝒆𝒍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𝒎𝒐𝒅𝒆𝒍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6606895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Boys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44.9631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41.8361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44.5421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305929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Cam_Still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44.9590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42.0561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45.3155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82446998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NagoyaDataLeading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52.3666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47.5145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52.3666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4977261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NagoyaFujita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51.9861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48.1277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51.9861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955711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NagoyaOrigami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49.8699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44.3422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49.8699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5479875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Toys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37.5605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34.9580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37.9967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594877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Trees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27.6088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30.4513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30.4405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7714015"/>
                      </a:ext>
                    </a:extLst>
                  </a:tr>
                  <a:tr h="36168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Average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44.1877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41.3266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44.6453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1788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0394C6A0-2061-4406-80C5-8775345D5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982155"/>
                  </p:ext>
                </p:extLst>
              </p:nvPr>
            </p:nvGraphicFramePr>
            <p:xfrm>
              <a:off x="375927" y="2645492"/>
              <a:ext cx="8335994" cy="3291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26431">
                      <a:extLst>
                        <a:ext uri="{9D8B030D-6E8A-4147-A177-3AD203B41FA5}">
                          <a16:colId xmlns:a16="http://schemas.microsoft.com/office/drawing/2014/main" val="3074800892"/>
                        </a:ext>
                      </a:extLst>
                    </a:gridCol>
                    <a:gridCol w="2029449">
                      <a:extLst>
                        <a:ext uri="{9D8B030D-6E8A-4147-A177-3AD203B41FA5}">
                          <a16:colId xmlns:a16="http://schemas.microsoft.com/office/drawing/2014/main" val="1385244465"/>
                        </a:ext>
                      </a:extLst>
                    </a:gridCol>
                    <a:gridCol w="2291024">
                      <a:extLst>
                        <a:ext uri="{9D8B030D-6E8A-4147-A177-3AD203B41FA5}">
                          <a16:colId xmlns:a16="http://schemas.microsoft.com/office/drawing/2014/main" val="3305838647"/>
                        </a:ext>
                      </a:extLst>
                    </a:gridCol>
                    <a:gridCol w="1889090">
                      <a:extLst>
                        <a:ext uri="{9D8B030D-6E8A-4147-A177-3AD203B41FA5}">
                          <a16:colId xmlns:a16="http://schemas.microsoft.com/office/drawing/2014/main" val="23054746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Picture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4790" t="-1667" r="-205988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915" t="-1667" r="-82979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66068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Boys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44.9631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41.8361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44.5421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13059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Cam_Still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44.9590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42.0561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45.3155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824469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NagoyaDataLeading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52.3666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47.5145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52.3666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49772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NagoyaFujita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51.9861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48.1277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51.9861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9557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NagoyaOrigami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49.8699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44.3422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49.8699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54798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Toys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37.5605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34.9580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37.9967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5948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Trees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27.6088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30.4513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30.4405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771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Average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44.1877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41.3266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12700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44.6453</a:t>
                          </a:r>
                          <a:endParaRPr lang="zh-CN" sz="16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1788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4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236A1FE-68AC-4608-B69C-0F4073D7CA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4" y="1973687"/>
            <a:ext cx="2591435" cy="181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FCA1A65-6E70-4ADD-BB9B-3C5FB447D87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4" y="3974006"/>
            <a:ext cx="2591435" cy="1810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8977972-6A92-43AE-8780-D8982A65242C}"/>
              </a:ext>
            </a:extLst>
          </p:cNvPr>
          <p:cNvSpPr/>
          <p:nvPr/>
        </p:nvSpPr>
        <p:spPr>
          <a:xfrm>
            <a:off x="48149" y="2665165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Original</a:t>
            </a:r>
          </a:p>
          <a:p>
            <a:r>
              <a:rPr lang="en-US" altLang="zh-CN" sz="1600" dirty="0"/>
              <a:t> image</a:t>
            </a:r>
            <a:endParaRPr lang="zh-CN" altLang="en-US" sz="16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33159D-A6C8-435E-BAE9-364202F9E20D}"/>
              </a:ext>
            </a:extLst>
          </p:cNvPr>
          <p:cNvSpPr/>
          <p:nvPr/>
        </p:nvSpPr>
        <p:spPr>
          <a:xfrm>
            <a:off x="-2810" y="4506307"/>
            <a:ext cx="10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Prediction</a:t>
            </a:r>
          </a:p>
          <a:p>
            <a:r>
              <a:rPr lang="en-US" altLang="zh-CN" sz="1600" dirty="0"/>
              <a:t>image</a:t>
            </a:r>
            <a:endParaRPr lang="zh-CN" altLang="en-US" sz="1600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53DC9B5-EB9E-404C-B5E3-CC378875682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13" y="2149899"/>
            <a:ext cx="2591435" cy="14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94622AB-014D-4064-8E8F-CF5F881B47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12" y="4169392"/>
            <a:ext cx="2591435" cy="14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130D8C8-FD1B-4A97-9A38-7B5B6208DE2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774843"/>
            <a:ext cx="2276878" cy="203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E5E416D-4CE5-4ED5-A32D-8027204C6D7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3974005"/>
            <a:ext cx="2276878" cy="215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2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1E525F-B09B-407E-87C2-A02831C04C69}"/>
              </a:ext>
            </a:extLst>
          </p:cNvPr>
          <p:cNvSpPr/>
          <p:nvPr/>
        </p:nvSpPr>
        <p:spPr>
          <a:xfrm>
            <a:off x="3986807" y="1322505"/>
            <a:ext cx="386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Blocking results and PSNR heatmap</a:t>
            </a:r>
            <a:endParaRPr lang="zh-CN" altLang="en-US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A23408-E6E9-4044-A924-00AFDCC043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8" y="1867176"/>
            <a:ext cx="3165142" cy="230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C539218-A8E1-482C-BA56-569F62FD796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72089" y="1919618"/>
            <a:ext cx="2983726" cy="23054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DBCEBF-8471-473C-AB8B-747B30A1421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5" y="4289437"/>
            <a:ext cx="3302790" cy="195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BEBE232-31CE-4103-A9B6-D0DEEA03F786}"/>
              </a:ext>
            </a:extLst>
          </p:cNvPr>
          <p:cNvPicPr/>
          <p:nvPr/>
        </p:nvPicPr>
        <p:blipFill rotWithShape="1">
          <a:blip r:embed="rId8"/>
          <a:srcRect t="3872" b="3872"/>
          <a:stretch/>
        </p:blipFill>
        <p:spPr>
          <a:xfrm>
            <a:off x="5010613" y="4351200"/>
            <a:ext cx="2674215" cy="1869737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C66755-5552-4FA2-87ED-AD8A649B19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" y="2395490"/>
            <a:ext cx="3179973" cy="305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FD76FF-6680-4CAF-95E1-8BDEABAC06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0891" y="2857251"/>
            <a:ext cx="2994117" cy="2309864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1E525F-B09B-407E-87C2-A02831C04C69}"/>
              </a:ext>
            </a:extLst>
          </p:cNvPr>
          <p:cNvSpPr/>
          <p:nvPr/>
        </p:nvSpPr>
        <p:spPr>
          <a:xfrm>
            <a:off x="3986807" y="1369899"/>
            <a:ext cx="386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Blocking results and PSNR heatmap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9795E5-435D-44A0-B9E9-D3C64CDE0E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06" y="1795576"/>
            <a:ext cx="2739390" cy="219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F58EA60-FF2E-4661-A6A5-EDA5B6E1340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679379" y="1899140"/>
            <a:ext cx="2739390" cy="2100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B9EEC33-D592-4FB8-9AFB-9E5B9341511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06" y="4124136"/>
            <a:ext cx="2711450" cy="21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69FDCE-61AE-4622-B965-83ECCD050FE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679378" y="4124136"/>
            <a:ext cx="2711449" cy="2232215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analysis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C1E525F-B09B-407E-87C2-A02831C04C69}"/>
              </a:ext>
            </a:extLst>
          </p:cNvPr>
          <p:cNvSpPr/>
          <p:nvPr/>
        </p:nvSpPr>
        <p:spPr>
          <a:xfrm>
            <a:off x="4100598" y="1343955"/>
            <a:ext cx="386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Blocking results and PSNR heatmap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4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Group Introduction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09030"/>
              </p:ext>
            </p:extLst>
          </p:nvPr>
        </p:nvGraphicFramePr>
        <p:xfrm>
          <a:off x="630865" y="2319279"/>
          <a:ext cx="8211684" cy="31048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9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2132">
                  <a:extLst>
                    <a:ext uri="{9D8B030D-6E8A-4147-A177-3AD203B41FA5}">
                      <a16:colId xmlns:a16="http://schemas.microsoft.com/office/drawing/2014/main" val="3275335995"/>
                    </a:ext>
                  </a:extLst>
                </a:gridCol>
              </a:tblGrid>
              <a:tr h="36162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组员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专业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具体分工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8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谭世琦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自动化系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CN" sz="1400" kern="100" dirty="0">
                          <a:effectLst/>
                        </a:rPr>
                        <a:t>基于权重矩阵的优化问题的代码实现，以及可视化代码的实现（</a:t>
                      </a:r>
                      <a:r>
                        <a:rPr lang="en-US" sz="1400" kern="100" dirty="0">
                          <a:effectLst/>
                        </a:rPr>
                        <a:t>PSNR</a:t>
                      </a:r>
                      <a:r>
                        <a:rPr lang="zh-CN" sz="1400" kern="100" dirty="0">
                          <a:effectLst/>
                        </a:rPr>
                        <a:t>热力图等）；</a:t>
                      </a:r>
                    </a:p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</a:t>
                      </a:r>
                      <a:r>
                        <a:rPr lang="zh-CN" sz="1400" kern="100" dirty="0">
                          <a:effectLst/>
                        </a:rPr>
                        <a:t>报告结果以及实验过程部分撰写；</a:t>
                      </a:r>
                    </a:p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3.PPT</a:t>
                      </a:r>
                      <a:r>
                        <a:rPr lang="zh-CN" sz="1400" kern="100" dirty="0">
                          <a:effectLst/>
                        </a:rPr>
                        <a:t>制作。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42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杨毅远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自动化系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effectLst/>
                        </a:rPr>
                        <a:t>1.</a:t>
                      </a:r>
                      <a:r>
                        <a:rPr lang="zh-CN" altLang="zh-CN" sz="1400" kern="1200" dirty="0" smtClean="0">
                          <a:effectLst/>
                        </a:rPr>
                        <a:t>基于数值型权重的优化问题的代码实现，以及可视化代码的实现（</a:t>
                      </a:r>
                      <a:r>
                        <a:rPr lang="en-US" altLang="zh-CN" sz="1400" kern="1200" dirty="0" smtClean="0">
                          <a:effectLst/>
                        </a:rPr>
                        <a:t>PSNR</a:t>
                      </a:r>
                      <a:r>
                        <a:rPr lang="zh-CN" altLang="zh-CN" sz="1400" kern="1200" dirty="0" smtClean="0">
                          <a:effectLst/>
                        </a:rPr>
                        <a:t>直方图等）；</a:t>
                      </a:r>
                    </a:p>
                    <a:p>
                      <a:pPr algn="l"/>
                      <a:r>
                        <a:rPr lang="en-US" altLang="zh-CN" sz="1400" kern="1200" dirty="0" smtClean="0">
                          <a:effectLst/>
                        </a:rPr>
                        <a:t>2.</a:t>
                      </a:r>
                      <a:r>
                        <a:rPr lang="zh-CN" altLang="zh-CN" sz="1400" kern="1200" dirty="0" smtClean="0">
                          <a:effectLst/>
                        </a:rPr>
                        <a:t>报告总结以及实验过程部分撰写；</a:t>
                      </a:r>
                    </a:p>
                    <a:p>
                      <a:pPr algn="l"/>
                      <a:r>
                        <a:rPr lang="en-US" altLang="zh-CN" sz="1400" kern="1200" dirty="0" smtClean="0">
                          <a:effectLst/>
                        </a:rPr>
                        <a:t>3.PPT</a:t>
                      </a:r>
                      <a:r>
                        <a:rPr lang="zh-CN" altLang="zh-CN" sz="1400" kern="1200" dirty="0" smtClean="0">
                          <a:effectLst/>
                        </a:rPr>
                        <a:t>制作。</a:t>
                      </a:r>
                      <a:endParaRPr lang="en-US" altLang="zh-CN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139">
                <a:tc>
                  <a:txBody>
                    <a:bodyPr/>
                    <a:lstStyle/>
                    <a:p>
                      <a:pPr algn="l"/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共同完成</a:t>
                      </a:r>
                    </a:p>
                    <a:p>
                      <a:pPr algn="l"/>
                      <a:r>
                        <a:rPr lang="zh-CN" altLang="zh-CN" sz="1400" kern="1200" dirty="0" smtClean="0">
                          <a:effectLst/>
                        </a:rPr>
                        <a:t>前期调研以及两模型融合的代码实现。</a:t>
                      </a:r>
                      <a:endParaRPr lang="en-US" altLang="zh-CN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6052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&amp; Future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8CF261-826F-46BD-A118-02AC53AA0112}"/>
              </a:ext>
            </a:extLst>
          </p:cNvPr>
          <p:cNvSpPr txBox="1"/>
          <p:nvPr/>
        </p:nvSpPr>
        <p:spPr>
          <a:xfrm>
            <a:off x="393230" y="2029164"/>
            <a:ext cx="79229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optimization variable is the weight matrix(</a:t>
            </a:r>
            <a:r>
              <a:rPr lang="en-US" altLang="zh-CN" sz="2000" dirty="0"/>
              <a:t>value</a:t>
            </a:r>
            <a:r>
              <a:rPr lang="en-US" altLang="zh-CN" sz="2400" dirty="0"/>
              <a:t>), not the pixels of the image to be predicted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Determine the weight format by calculating the PSNR of the same area of the different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threshold of PSNR is selected scientifically through the PSNR’s histogram , not aimlessly attempt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By using the results of block's thermodynamic diagram, the reason why PSNR can't be improved is further analyzed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4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AutoShape 2" descr="https://camo.githubusercontent.com/f23cb50a1eec75345592a97fc8ec7e03d5a3c443/68747470733a2f2f6d656469612e67697068792e636f6d2f6d656469612f575233386a533443744b74744864376f54552f67697068792e67696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AutoShape 4" descr="https://camo.githubusercontent.com/f23cb50a1eec75345592a97fc8ec7e03d5a3c443/68747470733a2f2f6d656469612e67697068792e636f6d2f6d656469612f575233386a533443744b74744864376f54552f67697068792e67696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11538" y="2657472"/>
            <a:ext cx="331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5C3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</a:p>
          <a:p>
            <a:pPr algn="ctr"/>
            <a:r>
              <a:rPr lang="en-US" altLang="zh-CN" sz="5400" b="0" cap="none" spc="0" dirty="0">
                <a:ln w="0"/>
                <a:solidFill>
                  <a:srgbClr val="5C3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 &amp; A</a:t>
            </a:r>
            <a:endParaRPr lang="zh-CN" altLang="en-US" sz="5400" b="0" cap="none" spc="0" dirty="0">
              <a:ln w="0"/>
              <a:solidFill>
                <a:srgbClr val="5C307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/>
          <p:nvPr/>
        </p:nvSpPr>
        <p:spPr bwMode="auto">
          <a:xfrm>
            <a:off x="4211241" y="857250"/>
            <a:ext cx="4817269" cy="5143500"/>
          </a:xfrm>
          <a:custGeom>
            <a:avLst/>
            <a:gdLst>
              <a:gd name="T0" fmla="*/ 2599382 w 5769204"/>
              <a:gd name="T1" fmla="*/ 9427 h 6858000"/>
              <a:gd name="T2" fmla="*/ 7961352 w 5769204"/>
              <a:gd name="T3" fmla="*/ 0 h 6858000"/>
              <a:gd name="T4" fmla="*/ 7961352 w 5769204"/>
              <a:gd name="T5" fmla="*/ 6858000 h 6858000"/>
              <a:gd name="T6" fmla="*/ 0 w 5769204"/>
              <a:gd name="T7" fmla="*/ 6858000 h 6858000"/>
              <a:gd name="T8" fmla="*/ 2599382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9204"/>
              <a:gd name="T16" fmla="*/ 0 h 6858000"/>
              <a:gd name="T17" fmla="*/ 5769204 w 5769204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 sz="1350"/>
          </a:p>
        </p:txBody>
      </p:sp>
      <p:sp>
        <p:nvSpPr>
          <p:cNvPr id="3075" name="矩形 1"/>
          <p:cNvSpPr/>
          <p:nvPr/>
        </p:nvSpPr>
        <p:spPr bwMode="auto">
          <a:xfrm>
            <a:off x="4873625" y="-18415"/>
            <a:ext cx="4270375" cy="6842125"/>
          </a:xfrm>
          <a:custGeom>
            <a:avLst/>
            <a:gdLst>
              <a:gd name="T0" fmla="*/ 2599382 w 5769204"/>
              <a:gd name="T1" fmla="*/ 9427 h 6858000"/>
              <a:gd name="T2" fmla="*/ 7961352 w 5769204"/>
              <a:gd name="T3" fmla="*/ 0 h 6858000"/>
              <a:gd name="T4" fmla="*/ 7961352 w 5769204"/>
              <a:gd name="T5" fmla="*/ 6858000 h 6858000"/>
              <a:gd name="T6" fmla="*/ 0 w 5769204"/>
              <a:gd name="T7" fmla="*/ 6858000 h 6858000"/>
              <a:gd name="T8" fmla="*/ 2599382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9204"/>
              <a:gd name="T16" fmla="*/ 0 h 6858000"/>
              <a:gd name="T17" fmla="*/ 5769204 w 5769204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5C2F7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 sz="135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692335" y="3091896"/>
            <a:ext cx="2147888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Project brief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矩形 29"/>
          <p:cNvSpPr>
            <a:spLocks noChangeArrowheads="1"/>
          </p:cNvSpPr>
          <p:nvPr/>
        </p:nvSpPr>
        <p:spPr bwMode="auto">
          <a:xfrm>
            <a:off x="623153" y="3063389"/>
            <a:ext cx="996554" cy="366713"/>
          </a:xfrm>
          <a:prstGeom prst="rect">
            <a:avLst/>
          </a:prstGeom>
          <a:solidFill>
            <a:srgbClr val="5C2F7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5C2F7F"/>
              </a:solidFill>
            </a:endParaRPr>
          </a:p>
        </p:txBody>
      </p:sp>
      <p:sp>
        <p:nvSpPr>
          <p:cNvPr id="3081" name="文本框 30"/>
          <p:cNvSpPr txBox="1">
            <a:spLocks noChangeArrowheads="1"/>
          </p:cNvSpPr>
          <p:nvPr/>
        </p:nvSpPr>
        <p:spPr bwMode="auto">
          <a:xfrm>
            <a:off x="676093" y="3074084"/>
            <a:ext cx="887016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Chap.1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692275" y="3584575"/>
            <a:ext cx="251904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Our models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84" name="矩形 36"/>
          <p:cNvSpPr>
            <a:spLocks noChangeArrowheads="1"/>
          </p:cNvSpPr>
          <p:nvPr/>
        </p:nvSpPr>
        <p:spPr bwMode="auto">
          <a:xfrm>
            <a:off x="623153" y="3558689"/>
            <a:ext cx="996554" cy="366713"/>
          </a:xfrm>
          <a:prstGeom prst="rect">
            <a:avLst/>
          </a:prstGeom>
          <a:solidFill>
            <a:srgbClr val="5C2F7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5C2F7F"/>
              </a:solidFill>
            </a:endParaRPr>
          </a:p>
        </p:txBody>
      </p:sp>
      <p:sp>
        <p:nvSpPr>
          <p:cNvPr id="3085" name="文本框 37"/>
          <p:cNvSpPr txBox="1">
            <a:spLocks noChangeArrowheads="1"/>
          </p:cNvSpPr>
          <p:nvPr/>
        </p:nvSpPr>
        <p:spPr bwMode="auto">
          <a:xfrm>
            <a:off x="688594" y="3587242"/>
            <a:ext cx="86201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Chap.2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8" name="矩形 43"/>
          <p:cNvSpPr>
            <a:spLocks noChangeArrowheads="1"/>
          </p:cNvSpPr>
          <p:nvPr/>
        </p:nvSpPr>
        <p:spPr bwMode="auto">
          <a:xfrm>
            <a:off x="620771" y="4053989"/>
            <a:ext cx="996554" cy="366713"/>
          </a:xfrm>
          <a:prstGeom prst="rect">
            <a:avLst/>
          </a:prstGeom>
          <a:solidFill>
            <a:srgbClr val="5C2F7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5C2F7F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1692275" y="4123914"/>
            <a:ext cx="206565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Models fusion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2" name="矩形 50"/>
          <p:cNvSpPr>
            <a:spLocks noChangeArrowheads="1"/>
          </p:cNvSpPr>
          <p:nvPr/>
        </p:nvSpPr>
        <p:spPr bwMode="auto">
          <a:xfrm>
            <a:off x="620771" y="4549289"/>
            <a:ext cx="996554" cy="366713"/>
          </a:xfrm>
          <a:prstGeom prst="rect">
            <a:avLst/>
          </a:prstGeom>
          <a:solidFill>
            <a:srgbClr val="5C2F7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5C2F7F"/>
              </a:solidFill>
            </a:endParaRPr>
          </a:p>
        </p:txBody>
      </p:sp>
      <p:grpSp>
        <p:nvGrpSpPr>
          <p:cNvPr id="3100" name="组合 55"/>
          <p:cNvGrpSpPr/>
          <p:nvPr/>
        </p:nvGrpSpPr>
        <p:grpSpPr bwMode="auto">
          <a:xfrm>
            <a:off x="617517" y="1978486"/>
            <a:ext cx="1694259" cy="506730"/>
            <a:chOff x="0" y="196470"/>
            <a:chExt cx="2259081" cy="675085"/>
          </a:xfrm>
        </p:grpSpPr>
        <p:sp>
          <p:nvSpPr>
            <p:cNvPr id="3102" name="文本框 57"/>
            <p:cNvSpPr txBox="1">
              <a:spLocks noChangeArrowheads="1"/>
            </p:cNvSpPr>
            <p:nvPr/>
          </p:nvSpPr>
          <p:spPr bwMode="auto">
            <a:xfrm>
              <a:off x="0" y="196470"/>
              <a:ext cx="2259081" cy="67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700" b="1" dirty="0">
                  <a:solidFill>
                    <a:srgbClr val="5C2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Contens</a:t>
              </a:r>
              <a:endParaRPr lang="zh-CN" altLang="en-US" sz="2700" b="1" dirty="0">
                <a:solidFill>
                  <a:srgbClr val="5C2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03" name="直接连接符 58"/>
            <p:cNvCxnSpPr>
              <a:cxnSpLocks noChangeShapeType="1"/>
            </p:cNvCxnSpPr>
            <p:nvPr/>
          </p:nvCxnSpPr>
          <p:spPr bwMode="auto">
            <a:xfrm flipV="1">
              <a:off x="151331" y="842271"/>
              <a:ext cx="2012497" cy="726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97" name="Rectangle 6"/>
          <p:cNvSpPr>
            <a:spLocks noChangeArrowheads="1"/>
          </p:cNvSpPr>
          <p:nvPr/>
        </p:nvSpPr>
        <p:spPr bwMode="auto">
          <a:xfrm>
            <a:off x="1692333" y="4587498"/>
            <a:ext cx="2634397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analysis</a:t>
            </a:r>
            <a:endParaRPr 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8" name="矩形 68"/>
          <p:cNvSpPr>
            <a:spLocks noChangeArrowheads="1"/>
          </p:cNvSpPr>
          <p:nvPr/>
        </p:nvSpPr>
        <p:spPr bwMode="auto">
          <a:xfrm>
            <a:off x="620771" y="5044589"/>
            <a:ext cx="996554" cy="366713"/>
          </a:xfrm>
          <a:prstGeom prst="rect">
            <a:avLst/>
          </a:prstGeom>
          <a:solidFill>
            <a:srgbClr val="5C2F7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5C2F7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F404-4D68-4CF1-A1D1-4545FFCFAAD6}" type="slidenum">
              <a:rPr lang="zh-CN" altLang="en-US" sz="9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7"/>
          <p:cNvSpPr txBox="1">
            <a:spLocks noChangeArrowheads="1"/>
          </p:cNvSpPr>
          <p:nvPr/>
        </p:nvSpPr>
        <p:spPr bwMode="auto">
          <a:xfrm>
            <a:off x="697484" y="4087304"/>
            <a:ext cx="86201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Chap.3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7"/>
          <p:cNvSpPr txBox="1">
            <a:spLocks noChangeArrowheads="1"/>
          </p:cNvSpPr>
          <p:nvPr/>
        </p:nvSpPr>
        <p:spPr bwMode="auto">
          <a:xfrm>
            <a:off x="688594" y="4578484"/>
            <a:ext cx="86201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Chap.4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" y="283638"/>
            <a:ext cx="2455215" cy="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69"/>
          <p:cNvSpPr txBox="1">
            <a:spLocks noChangeArrowheads="1"/>
          </p:cNvSpPr>
          <p:nvPr/>
        </p:nvSpPr>
        <p:spPr bwMode="auto">
          <a:xfrm>
            <a:off x="676093" y="5082276"/>
            <a:ext cx="864394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Chap.5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692333" y="5076593"/>
            <a:ext cx="2634397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&amp; Future 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48986" y="1787111"/>
            <a:ext cx="3988103" cy="2564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343452" y="3129112"/>
                <a:ext cx="2949174" cy="717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𝑤𝑖𝑠h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𝐷𝑖𝑓𝑓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altLang="zh-CN"/>
                        <m:t>  </m:t>
                      </m:r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/>
                      <m:t>or</m:t>
                    </m:r>
                    <m:r>
                      <m:rPr>
                        <m:nor/>
                      </m:rPr>
                      <a:rPr lang="en-US" altLang="zh-CN"/>
                      <m:t>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𝑃𝑆𝑁𝑅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452" y="3129112"/>
                <a:ext cx="2949174" cy="7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04128" y="2665863"/>
                <a:ext cx="2532296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28" y="2665863"/>
                <a:ext cx="2532296" cy="376770"/>
              </a:xfrm>
              <a:prstGeom prst="rect">
                <a:avLst/>
              </a:prstGeom>
              <a:blipFill>
                <a:blip r:embed="rId7"/>
                <a:stretch>
                  <a:fillRect t="-1613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5504128" y="2236108"/>
            <a:ext cx="1746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5C307D"/>
                </a:solidFill>
              </a:rPr>
              <a:t>Problem:</a:t>
            </a:r>
            <a:endParaRPr lang="en-US" altLang="zh-CN" sz="2200" b="1" dirty="0">
              <a:solidFill>
                <a:srgbClr val="5C307D"/>
              </a:solidFill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-1"/>
          <a:stretch/>
        </p:blipFill>
        <p:spPr bwMode="auto">
          <a:xfrm>
            <a:off x="842681" y="4686550"/>
            <a:ext cx="1758912" cy="1358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48986" y="6045424"/>
            <a:ext cx="23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</a:t>
            </a:r>
            <a:r>
              <a:rPr lang="en-US" altLang="zh-CN" dirty="0" err="1" smtClean="0"/>
              <a:t>lk_size</a:t>
            </a:r>
            <a:r>
              <a:rPr lang="en-US" altLang="zh-CN" dirty="0" smtClean="0"/>
              <a:t>=4,8,16,32,64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70703" y="5115281"/>
                <a:ext cx="5781749" cy="77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𝑃𝑆𝑁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𝑃𝑆𝑁𝑅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𝑃𝑆𝑁𝑅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𝑃𝑆𝑁𝑅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03" y="5115281"/>
                <a:ext cx="5781749" cy="777521"/>
              </a:xfrm>
              <a:prstGeom prst="rect">
                <a:avLst/>
              </a:prstGeom>
              <a:blipFill>
                <a:blip r:embed="rId9"/>
                <a:stretch>
                  <a:fillRect t="-11719" r="-7595" b="-7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models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/>
          <p:nvPr/>
        </p:nvPicPr>
        <p:blipFill rotWithShape="1">
          <a:blip r:embed="rId5"/>
          <a:srcRect b="61487"/>
          <a:stretch/>
        </p:blipFill>
        <p:spPr>
          <a:xfrm>
            <a:off x="492085" y="2076935"/>
            <a:ext cx="8371359" cy="4156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3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models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/>
          <p:nvPr/>
        </p:nvPicPr>
        <p:blipFill rotWithShape="1">
          <a:blip r:embed="rId5"/>
          <a:srcRect t="38135"/>
          <a:stretch/>
        </p:blipFill>
        <p:spPr>
          <a:xfrm>
            <a:off x="1811391" y="1682510"/>
            <a:ext cx="6366254" cy="49136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3981" y="1391069"/>
            <a:ext cx="2441864" cy="369332"/>
          </a:xfrm>
          <a:prstGeom prst="rect">
            <a:avLst/>
          </a:prstGeom>
          <a:noFill/>
          <a:ln w="19050">
            <a:solidFill>
              <a:srgbClr val="5C307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Arial" panose="020B0604020202020204" pitchFamily="34" charset="0"/>
              </a:rPr>
              <a:t>The previous frame </a:t>
            </a:r>
            <a:endParaRPr lang="zh-CN" altLang="en-US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0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models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5"/>
          <a:srcRect b="72211"/>
          <a:stretch/>
        </p:blipFill>
        <p:spPr bwMode="auto">
          <a:xfrm>
            <a:off x="462393" y="2771506"/>
            <a:ext cx="8052957" cy="2554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54624" y="2028156"/>
            <a:ext cx="8489376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Arial" panose="020B0604020202020204" pitchFamily="34" charset="0"/>
              </a:rPr>
              <a:t>Model 1  : the weighting parameter W is a matrix  (size(W)=</a:t>
            </a:r>
            <a:r>
              <a:rPr lang="en-US" altLang="zh-CN" dirty="0" err="1" smtClean="0">
                <a:cs typeface="Arial" panose="020B0604020202020204" pitchFamily="34" charset="0"/>
              </a:rPr>
              <a:t>blk_size</a:t>
            </a:r>
            <a:r>
              <a:rPr lang="en-US" altLang="zh-CN" dirty="0" smtClean="0">
                <a:cs typeface="Arial" panose="020B0604020202020204" pitchFamily="34" charset="0"/>
              </a:rPr>
              <a:t>*</a:t>
            </a:r>
            <a:r>
              <a:rPr lang="en-US" altLang="zh-CN" dirty="0" err="1" smtClean="0">
                <a:cs typeface="Arial" panose="020B0604020202020204" pitchFamily="34" charset="0"/>
              </a:rPr>
              <a:t>blk_size</a:t>
            </a:r>
            <a:r>
              <a:rPr lang="en-US" altLang="zh-CN" dirty="0" smtClean="0">
                <a:cs typeface="Arial" panose="020B0604020202020204" pitchFamily="34" charset="0"/>
              </a:rPr>
              <a:t>*4)   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8747" y="5459730"/>
            <a:ext cx="525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Advantage: per-pixel, Preserving texture details 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428747" y="5818433"/>
            <a:ext cx="7403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Disadvantage</a:t>
            </a:r>
            <a:r>
              <a:rPr lang="en-US" altLang="zh-CN" dirty="0"/>
              <a:t>: overfitting, </a:t>
            </a:r>
            <a:r>
              <a:rPr lang="en-US" altLang="zh-CN" dirty="0" smtClean="0"/>
              <a:t>the </a:t>
            </a:r>
            <a:r>
              <a:rPr lang="en-US" altLang="zh-CN" dirty="0"/>
              <a:t>number of </a:t>
            </a:r>
            <a:r>
              <a:rPr lang="en-US" altLang="zh-CN" dirty="0" smtClean="0"/>
              <a:t>parameters(</a:t>
            </a:r>
            <a:r>
              <a:rPr lang="en-US" altLang="zh-CN" dirty="0" err="1" smtClean="0"/>
              <a:t>blk_size</a:t>
            </a:r>
            <a:r>
              <a:rPr lang="en-US" altLang="zh-CN" dirty="0" smtClean="0"/>
              <a:t>*</a:t>
            </a:r>
            <a:r>
              <a:rPr lang="en-US" altLang="zh-CN" dirty="0" err="1" smtClean="0"/>
              <a:t>blk_size</a:t>
            </a:r>
            <a:r>
              <a:rPr lang="en-US" altLang="zh-CN" dirty="0" smtClean="0"/>
              <a:t>*4)   </a:t>
            </a:r>
          </a:p>
          <a:p>
            <a:r>
              <a:rPr lang="en-US" altLang="zh-CN" dirty="0" smtClean="0"/>
              <a:t>                                is </a:t>
            </a:r>
            <a:r>
              <a:rPr lang="en-US" altLang="zh-CN" dirty="0"/>
              <a:t>larger </a:t>
            </a:r>
            <a:r>
              <a:rPr lang="en-US" altLang="zh-CN" dirty="0" smtClean="0"/>
              <a:t>than </a:t>
            </a:r>
            <a:r>
              <a:rPr lang="en-US" altLang="zh-CN" dirty="0"/>
              <a:t>the number of </a:t>
            </a:r>
            <a:r>
              <a:rPr lang="en-US" altLang="zh-CN" dirty="0" smtClean="0"/>
              <a:t>samples(</a:t>
            </a:r>
            <a:r>
              <a:rPr lang="en-US" altLang="zh-CN" dirty="0" err="1" smtClean="0"/>
              <a:t>blk_size</a:t>
            </a:r>
            <a:r>
              <a:rPr lang="en-US" altLang="zh-CN" dirty="0" smtClean="0"/>
              <a:t>*</a:t>
            </a:r>
            <a:r>
              <a:rPr lang="en-US" altLang="zh-CN" dirty="0" err="1" smtClean="0"/>
              <a:t>blk_size</a:t>
            </a:r>
            <a:r>
              <a:rPr lang="en-US" altLang="zh-CN" dirty="0" smtClean="0"/>
              <a:t>*3)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models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9752" y="1985224"/>
            <a:ext cx="7938657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Algorithm </a:t>
            </a:r>
            <a:r>
              <a:rPr lang="en-US" altLang="zh-CN" sz="2400" dirty="0"/>
              <a:t>flow  </a:t>
            </a:r>
            <a:r>
              <a:rPr lang="en-US" altLang="zh-CN" sz="2400" dirty="0" smtClean="0"/>
              <a:t>and complexity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56498" y="2729476"/>
                <a:ext cx="3246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𝑟𝑎𝑛𝑔𝑒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𝑏𝑙𝑜𝑐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𝑛𝑢𝑚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𝑟𝑜𝑤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98" y="2729476"/>
                <a:ext cx="324620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09789" y="3098808"/>
                <a:ext cx="3170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𝑟𝑎𝑛𝑔𝑒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𝑏𝑙𝑜𝑐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𝑛𝑢𝑚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𝑐𝑜𝑙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89" y="3098808"/>
                <a:ext cx="317061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65188" y="3903570"/>
                <a:ext cx="764003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minimize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norm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1600" i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1600" i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1600" i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zh-CN" altLang="en-US" sz="16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1600" i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1600" i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zh-CN" altLang="en-US" sz="16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CN" altLang="en-US" sz="1600" i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1600" i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zh-CN" altLang="en-US" sz="16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zh-CN" altLang="en-US" sz="1600" i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1600" i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6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/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188" y="3903570"/>
                <a:ext cx="7640033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09789" y="3516578"/>
                <a:ext cx="52180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𝑏𝑙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𝑏𝑙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∗4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89" y="3516578"/>
                <a:ext cx="521804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265188" y="4268032"/>
                <a:ext cx="7855526" cy="3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11</m:t>
                      </m:r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13</m:t>
                      </m:r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14</m:t>
                      </m:r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16</m:t>
                      </m:r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188" y="4268032"/>
                <a:ext cx="7855526" cy="345223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04917" y="4681710"/>
                <a:ext cx="5218042" cy="3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𝑃𝑆𝑁𝑅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" y="4681710"/>
                <a:ext cx="5218042" cy="345223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4917" y="5517101"/>
                <a:ext cx="7207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Complexity=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𝑏𝑙𝑜𝑐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𝑛𝑢𝑚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𝑟𝑜𝑤</m:t>
                        </m:r>
                      </m:sub>
                    </m:sSub>
                  </m:oMath>
                </a14:m>
                <a:r>
                  <a:rPr lang="en-US" altLang="zh-CN" dirty="0" smtClean="0"/>
                  <a:t>*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𝑏𝑙𝑜𝑐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𝑛𝑢𝑚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US" altLang="zh-CN" dirty="0" smtClean="0"/>
                  <a:t>* </a:t>
                </a:r>
                <a:r>
                  <a:rPr lang="en-US" altLang="zh-CN" dirty="0" err="1" smtClean="0"/>
                  <a:t>complexity_of_cvx_problem</a:t>
                </a:r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" y="5517101"/>
                <a:ext cx="7207551" cy="369332"/>
              </a:xfrm>
              <a:prstGeom prst="rect">
                <a:avLst/>
              </a:prstGeom>
              <a:blipFill>
                <a:blip r:embed="rId11"/>
                <a:stretch>
                  <a:fillRect l="-50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99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45719"/>
            <a:ext cx="2612512" cy="1038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116000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2810" y="6627496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D9A686-00B6-48C7-8718-290C1BEA0E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104" y="1313178"/>
            <a:ext cx="54626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models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4624" y="2028156"/>
            <a:ext cx="7938657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Model 2  : the weighting parameter W is a number   ( size(W)=1*1*4 )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98965" y="5529641"/>
            <a:ext cx="45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Advantage</a:t>
            </a:r>
            <a:r>
              <a:rPr lang="en-US" altLang="zh-CN" dirty="0" smtClean="0"/>
              <a:t>: </a:t>
            </a:r>
            <a:r>
              <a:rPr lang="en-US" altLang="zh-CN" dirty="0"/>
              <a:t>Prevent </a:t>
            </a:r>
            <a:r>
              <a:rPr lang="en-US" altLang="zh-CN" dirty="0" smtClean="0"/>
              <a:t>overfitting</a:t>
            </a:r>
            <a:endParaRPr lang="en-US" altLang="zh-CN" dirty="0"/>
          </a:p>
        </p:txBody>
      </p:sp>
      <p:pic>
        <p:nvPicPr>
          <p:cNvPr id="13" name="图片 12"/>
          <p:cNvPicPr/>
          <p:nvPr/>
        </p:nvPicPr>
        <p:blipFill rotWithShape="1">
          <a:blip r:embed="rId5"/>
          <a:srcRect t="28800" b="42804"/>
          <a:stretch/>
        </p:blipFill>
        <p:spPr bwMode="auto">
          <a:xfrm>
            <a:off x="540322" y="2680538"/>
            <a:ext cx="8052959" cy="247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/>
          <p:cNvSpPr/>
          <p:nvPr/>
        </p:nvSpPr>
        <p:spPr>
          <a:xfrm>
            <a:off x="1298965" y="5898973"/>
            <a:ext cx="740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Disadvantage: loss the texture </a:t>
            </a:r>
            <a:r>
              <a:rPr lang="en-US" altLang="zh-CN" dirty="0"/>
              <a:t>details 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58"/>
    </mc:Choice>
    <mc:Fallback xmlns="">
      <p:transition advTm="10685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4|1.8|0.9|2.8|8|9.2|15.4|10.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821</Words>
  <Application>Microsoft Office PowerPoint</Application>
  <PresentationFormat>全屏显示(4:3)</PresentationFormat>
  <Paragraphs>228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wyt</dc:creator>
  <cp:lastModifiedBy>tan shiqi</cp:lastModifiedBy>
  <cp:revision>981</cp:revision>
  <dcterms:created xsi:type="dcterms:W3CDTF">2016-07-22T02:00:00Z</dcterms:created>
  <dcterms:modified xsi:type="dcterms:W3CDTF">2019-12-21T15:48:31Z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